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32769"/>
          <p:cNvSpPr>
            <a:spLocks noRot="1" noTextEdit="1"/>
          </p:cNvSpPr>
          <p:nvPr>
            <p:ph type="sldImg"/>
          </p:nvPr>
        </p:nvSpPr>
        <p:spPr/>
      </p:sp>
      <p:sp>
        <p:nvSpPr>
          <p:cNvPr id="32771" name="文本占位符 32770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Box 3"/>
          <p:cNvSpPr txBox="1"/>
          <p:nvPr/>
        </p:nvSpPr>
        <p:spPr>
          <a:xfrm>
            <a:off x="1631950" y="1727200"/>
            <a:ext cx="7019925" cy="1445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8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例</a:t>
            </a:r>
            <a:r>
              <a:rPr lang="en-US" altLang="zh-CN" sz="480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2</a:t>
            </a:r>
            <a:endParaRPr lang="en-US" altLang="zh-CN" sz="480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  <a:p>
            <a:pPr algn="ctr"/>
            <a:r>
              <a:rPr lang="zh-CN" altLang="en-US" sz="40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两位数乘一位数（不进位）</a:t>
            </a:r>
            <a:endParaRPr lang="zh-CN" altLang="en-US" sz="4000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31747" name="Rectangle 7"/>
          <p:cNvSpPr/>
          <p:nvPr/>
        </p:nvSpPr>
        <p:spPr>
          <a:xfrm>
            <a:off x="3216275" y="884238"/>
            <a:ext cx="6408738" cy="9350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zh-CN" altLang="en-US" sz="4400" b="0" dirty="0">
                <a:latin typeface="Arial" panose="020B0604020202020204" pitchFamily="34" charset="0"/>
              </a:rPr>
              <a:t>多位数乘一位数</a:t>
            </a:r>
            <a:endParaRPr lang="en-US" altLang="zh-CN" sz="4400" b="0">
              <a:latin typeface="Arial" panose="020B0604020202020204" pitchFamily="34" charset="0"/>
            </a:endParaRPr>
          </a:p>
        </p:txBody>
      </p:sp>
      <p:pic>
        <p:nvPicPr>
          <p:cNvPr id="31748" name="Picture 6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5463" y="711200"/>
            <a:ext cx="1905000" cy="1428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一、复习导入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33795" name="Rectangle 2"/>
          <p:cNvSpPr/>
          <p:nvPr/>
        </p:nvSpPr>
        <p:spPr>
          <a:xfrm>
            <a:off x="2441575" y="2638425"/>
            <a:ext cx="1800225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20×7</a:t>
            </a:r>
            <a:r>
              <a:rPr lang="zh-CN" altLang="zh-CN" b="1" dirty="0">
                <a:solidFill>
                  <a:schemeClr val="tx1"/>
                </a:solidFill>
                <a:latin typeface="楷体_GB2312" pitchFamily="49" charset="-122"/>
              </a:rPr>
              <a:t>＝</a:t>
            </a:r>
            <a:endParaRPr lang="en-US" altLang="zh-CN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3796" name="Rectangle 2"/>
          <p:cNvSpPr/>
          <p:nvPr/>
        </p:nvSpPr>
        <p:spPr>
          <a:xfrm>
            <a:off x="2243138" y="3357563"/>
            <a:ext cx="1944687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500×3</a:t>
            </a:r>
            <a:r>
              <a:rPr lang="zh-CN" altLang="zh-CN" b="1" dirty="0">
                <a:solidFill>
                  <a:schemeClr val="tx1"/>
                </a:solidFill>
                <a:latin typeface="楷体_GB2312" pitchFamily="49" charset="-122"/>
              </a:rPr>
              <a:t>＝</a:t>
            </a:r>
            <a:endParaRPr lang="en-US" altLang="zh-CN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3797" name="Rectangle 2"/>
          <p:cNvSpPr/>
          <p:nvPr/>
        </p:nvSpPr>
        <p:spPr>
          <a:xfrm>
            <a:off x="4835525" y="2638425"/>
            <a:ext cx="2228850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9×400</a:t>
            </a:r>
            <a:r>
              <a:rPr lang="zh-CN" altLang="zh-CN" b="1" dirty="0">
                <a:solidFill>
                  <a:schemeClr val="tx1"/>
                </a:solidFill>
                <a:latin typeface="楷体_GB2312" pitchFamily="49" charset="-122"/>
              </a:rPr>
              <a:t>＝</a:t>
            </a:r>
            <a:endParaRPr lang="en-US" altLang="zh-CN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3798" name="Rectangle 2"/>
          <p:cNvSpPr/>
          <p:nvPr/>
        </p:nvSpPr>
        <p:spPr>
          <a:xfrm>
            <a:off x="5032375" y="3357563"/>
            <a:ext cx="1941513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6×60</a:t>
            </a:r>
            <a:r>
              <a:rPr lang="zh-CN" altLang="zh-CN" b="1" dirty="0">
                <a:solidFill>
                  <a:schemeClr val="tx1"/>
                </a:solidFill>
                <a:latin typeface="楷体_GB2312" pitchFamily="49" charset="-122"/>
              </a:rPr>
              <a:t>＝</a:t>
            </a:r>
            <a:endParaRPr lang="en-US" altLang="zh-CN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3799" name="Rectangle 2"/>
          <p:cNvSpPr/>
          <p:nvPr/>
        </p:nvSpPr>
        <p:spPr>
          <a:xfrm>
            <a:off x="7497763" y="2638425"/>
            <a:ext cx="2303462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700×8</a:t>
            </a:r>
            <a:r>
              <a:rPr lang="zh-CN" altLang="zh-CN" b="1" dirty="0">
                <a:solidFill>
                  <a:schemeClr val="tx1"/>
                </a:solidFill>
                <a:latin typeface="楷体_GB2312" pitchFamily="49" charset="-122"/>
              </a:rPr>
              <a:t>＝</a:t>
            </a:r>
            <a:endParaRPr lang="en-US" altLang="zh-CN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3800" name="Rectangle 2"/>
          <p:cNvSpPr/>
          <p:nvPr/>
        </p:nvSpPr>
        <p:spPr>
          <a:xfrm>
            <a:off x="7497763" y="3357563"/>
            <a:ext cx="2447925" cy="574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5×600</a:t>
            </a:r>
            <a:r>
              <a:rPr lang="zh-CN" altLang="zh-CN" b="1" dirty="0">
                <a:solidFill>
                  <a:schemeClr val="tx1"/>
                </a:solidFill>
                <a:latin typeface="楷体_GB2312" pitchFamily="49" charset="-122"/>
              </a:rPr>
              <a:t>＝</a:t>
            </a:r>
            <a:endParaRPr lang="en-US" altLang="zh-CN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131" name="Rectangle 2"/>
          <p:cNvSpPr/>
          <p:nvPr/>
        </p:nvSpPr>
        <p:spPr>
          <a:xfrm>
            <a:off x="3724275" y="2638425"/>
            <a:ext cx="933450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140</a:t>
            </a: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5132" name="Rectangle 2"/>
          <p:cNvSpPr/>
          <p:nvPr/>
        </p:nvSpPr>
        <p:spPr>
          <a:xfrm>
            <a:off x="3724275" y="3357563"/>
            <a:ext cx="1149350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1500</a:t>
            </a: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5133" name="Rectangle 2"/>
          <p:cNvSpPr/>
          <p:nvPr/>
        </p:nvSpPr>
        <p:spPr>
          <a:xfrm>
            <a:off x="6303963" y="2638425"/>
            <a:ext cx="1222375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3600</a:t>
            </a: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5134" name="Rectangle 2"/>
          <p:cNvSpPr/>
          <p:nvPr/>
        </p:nvSpPr>
        <p:spPr>
          <a:xfrm>
            <a:off x="6303963" y="3357563"/>
            <a:ext cx="1223962" cy="574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360</a:t>
            </a: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5135" name="Rectangle 2"/>
          <p:cNvSpPr/>
          <p:nvPr/>
        </p:nvSpPr>
        <p:spPr>
          <a:xfrm>
            <a:off x="8975725" y="2638425"/>
            <a:ext cx="1296988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5600</a:t>
            </a: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33806" name="Rectangle 2"/>
          <p:cNvSpPr/>
          <p:nvPr/>
        </p:nvSpPr>
        <p:spPr>
          <a:xfrm>
            <a:off x="7567613" y="3357563"/>
            <a:ext cx="1008062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5138" name="Rectangle 2"/>
          <p:cNvSpPr/>
          <p:nvPr/>
        </p:nvSpPr>
        <p:spPr>
          <a:xfrm>
            <a:off x="8975725" y="3357563"/>
            <a:ext cx="1296988" cy="574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3000</a:t>
            </a:r>
            <a:endParaRPr lang="en-US" altLang="zh-CN" b="1">
              <a:solidFill>
                <a:schemeClr val="tx1"/>
              </a:solidFill>
            </a:endParaRPr>
          </a:p>
        </p:txBody>
      </p:sp>
      <p:sp>
        <p:nvSpPr>
          <p:cNvPr id="5139" name="Rectangle 2"/>
          <p:cNvSpPr/>
          <p:nvPr/>
        </p:nvSpPr>
        <p:spPr>
          <a:xfrm>
            <a:off x="2232025" y="4797425"/>
            <a:ext cx="6264275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问题：直接说出得数，并说一说你是怎样算的。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3809" name="Rectangle 2"/>
          <p:cNvSpPr/>
          <p:nvPr/>
        </p:nvSpPr>
        <p:spPr>
          <a:xfrm>
            <a:off x="2397125" y="1619250"/>
            <a:ext cx="4033838" cy="5857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lvl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</a:rPr>
              <a:t>口算。</a:t>
            </a:r>
            <a:endParaRPr lang="zh-CN" altLang="en-US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/>
      <p:bldP spid="5132" grpId="0"/>
      <p:bldP spid="5133" grpId="0"/>
      <p:bldP spid="5134" grpId="0"/>
      <p:bldP spid="5135" grpId="0"/>
      <p:bldP spid="5138" grpId="0"/>
      <p:bldP spid="51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Rectangle 2"/>
          <p:cNvSpPr/>
          <p:nvPr/>
        </p:nvSpPr>
        <p:spPr>
          <a:xfrm>
            <a:off x="3236913" y="2205038"/>
            <a:ext cx="7343775" cy="7905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600" b="1" dirty="0"/>
              <a:t>坐过山车每人</a:t>
            </a:r>
            <a:r>
              <a:rPr lang="en-US" altLang="zh-CN" sz="2600" b="1"/>
              <a:t>12</a:t>
            </a:r>
            <a:r>
              <a:rPr lang="zh-CN" altLang="en-US" sz="2600" b="1" dirty="0"/>
              <a:t>元，</a:t>
            </a:r>
            <a:r>
              <a:rPr lang="en-US" altLang="zh-CN" sz="2600" b="1"/>
              <a:t>3</a:t>
            </a:r>
            <a:r>
              <a:rPr lang="zh-CN" altLang="en-US" sz="2600" b="1" dirty="0"/>
              <a:t>人需要多少钱？</a:t>
            </a:r>
            <a:endParaRPr lang="zh-CN" altLang="en-US" sz="2600" dirty="0"/>
          </a:p>
        </p:txBody>
      </p:sp>
      <p:sp>
        <p:nvSpPr>
          <p:cNvPr id="21512" name="Rectangle 2"/>
          <p:cNvSpPr>
            <a:spLocks noChangeArrowheads="1"/>
          </p:cNvSpPr>
          <p:nvPr/>
        </p:nvSpPr>
        <p:spPr bwMode="auto">
          <a:xfrm>
            <a:off x="2279650" y="4246563"/>
            <a:ext cx="7267575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问题：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1.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这道题告诉了我们什么？让我们求什么？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1513" name="Rectangle 2"/>
          <p:cNvSpPr>
            <a:spLocks noChangeArrowheads="1"/>
          </p:cNvSpPr>
          <p:nvPr/>
        </p:nvSpPr>
        <p:spPr bwMode="auto">
          <a:xfrm>
            <a:off x="2279650" y="4678363"/>
            <a:ext cx="72675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2.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你想怎么解决这个问题，谁来列算式？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21521" name="Rectangle 2"/>
          <p:cNvSpPr>
            <a:spLocks noChangeArrowheads="1"/>
          </p:cNvSpPr>
          <p:nvPr/>
        </p:nvSpPr>
        <p:spPr bwMode="auto">
          <a:xfrm>
            <a:off x="2279650" y="5110163"/>
            <a:ext cx="72675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3.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为什么用乘法来解决呢？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2279650" y="5603875"/>
            <a:ext cx="7921625" cy="829945"/>
          </a:xfrm>
          <a:prstGeom prst="rect">
            <a:avLst/>
          </a:prstGeom>
          <a:noFill/>
          <a:ln w="12700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           4. 36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这个结果是怎样得到的？你能把想法用自己喜欢的方式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表示出来吗？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134" name="Text Box 14"/>
          <p:cNvSpPr txBox="1"/>
          <p:nvPr/>
        </p:nvSpPr>
        <p:spPr>
          <a:xfrm>
            <a:off x="3236913" y="2997200"/>
            <a:ext cx="6840537" cy="49149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600">
                <a:latin typeface="Arial" panose="020B0604020202020204" pitchFamily="34" charset="0"/>
              </a:rPr>
              <a:t>12×3</a:t>
            </a:r>
            <a:r>
              <a:rPr lang="zh-CN" altLang="en-US" sz="2600" dirty="0">
                <a:latin typeface="Arial" panose="020B0604020202020204" pitchFamily="34" charset="0"/>
              </a:rPr>
              <a:t>＝</a:t>
            </a:r>
            <a:r>
              <a:rPr lang="en-US" altLang="zh-CN" sz="2600">
                <a:latin typeface="Arial" panose="020B0604020202020204" pitchFamily="34" charset="0"/>
              </a:rPr>
              <a:t>36</a:t>
            </a:r>
            <a:r>
              <a:rPr lang="zh-CN" altLang="en-US" sz="2600" dirty="0">
                <a:latin typeface="Arial" panose="020B0604020202020204" pitchFamily="34" charset="0"/>
              </a:rPr>
              <a:t>（元）或</a:t>
            </a:r>
            <a:r>
              <a:rPr lang="en-US" altLang="zh-CN" sz="2600">
                <a:latin typeface="Arial" panose="020B0604020202020204" pitchFamily="34" charset="0"/>
              </a:rPr>
              <a:t>3×12</a:t>
            </a:r>
            <a:r>
              <a:rPr lang="zh-CN" altLang="en-US" sz="2600" dirty="0">
                <a:latin typeface="Arial" panose="020B0604020202020204" pitchFamily="34" charset="0"/>
              </a:rPr>
              <a:t>＝</a:t>
            </a:r>
            <a:r>
              <a:rPr lang="en-US" altLang="zh-CN" sz="2600">
                <a:latin typeface="Arial" panose="020B0604020202020204" pitchFamily="34" charset="0"/>
              </a:rPr>
              <a:t>36</a:t>
            </a:r>
            <a:r>
              <a:rPr lang="zh-CN" altLang="en-US" sz="2600" dirty="0">
                <a:latin typeface="Arial" panose="020B0604020202020204" pitchFamily="34" charset="0"/>
              </a:rPr>
              <a:t>（元）</a:t>
            </a:r>
            <a:endParaRPr lang="zh-CN" altLang="en-US" sz="2600" dirty="0">
              <a:latin typeface="Arial" panose="020B0604020202020204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二、探究新知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34825" name="Rectangle 2"/>
          <p:cNvSpPr/>
          <p:nvPr/>
        </p:nvSpPr>
        <p:spPr>
          <a:xfrm>
            <a:off x="2063750" y="1557338"/>
            <a:ext cx="5905500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（一）创设情境，引出数学问题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4826" name="矩形 34825"/>
          <p:cNvSpPr/>
          <p:nvPr/>
        </p:nvSpPr>
        <p:spPr>
          <a:xfrm>
            <a:off x="8688388" y="3573463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en-US" altLang="zh-CN"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  <p:bldP spid="21513" grpId="0"/>
      <p:bldP spid="21521" grpId="0"/>
      <p:bldP spid="21524" grpId="0" bldLvl="0" animBg="1"/>
      <p:bldP spid="51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76" name="AutoShape 48"/>
          <p:cNvSpPr/>
          <p:nvPr/>
        </p:nvSpPr>
        <p:spPr>
          <a:xfrm>
            <a:off x="6383338" y="2060575"/>
            <a:ext cx="792162" cy="2376488"/>
          </a:xfrm>
          <a:prstGeom prst="roundRect">
            <a:avLst>
              <a:gd name="adj" fmla="val 16667"/>
            </a:avLst>
          </a:prstGeom>
          <a:solidFill>
            <a:srgbClr val="BEEDFE"/>
          </a:solidFill>
          <a:ln w="12700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2575" name="AutoShape 47"/>
          <p:cNvSpPr/>
          <p:nvPr/>
        </p:nvSpPr>
        <p:spPr>
          <a:xfrm>
            <a:off x="5448300" y="2060575"/>
            <a:ext cx="792163" cy="2376488"/>
          </a:xfrm>
          <a:prstGeom prst="roundRect">
            <a:avLst>
              <a:gd name="adj" fmla="val 16667"/>
            </a:avLst>
          </a:prstGeom>
          <a:solidFill>
            <a:srgbClr val="BEEDFE"/>
          </a:solidFill>
          <a:ln w="12700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2534" name="Rectangle 2"/>
          <p:cNvSpPr>
            <a:spLocks noChangeArrowheads="1"/>
          </p:cNvSpPr>
          <p:nvPr/>
        </p:nvSpPr>
        <p:spPr bwMode="auto">
          <a:xfrm>
            <a:off x="1703388" y="4281488"/>
            <a:ext cx="84248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12800" indent="-8128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812800" marR="0" lvl="0" indent="-812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问题：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1.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结合小棒图，谁来说一说这个算式表示的意思？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5845" name="Rectangle 2"/>
          <p:cNvSpPr/>
          <p:nvPr/>
        </p:nvSpPr>
        <p:spPr>
          <a:xfrm>
            <a:off x="1703388" y="4724400"/>
            <a:ext cx="7993062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latin typeface="楷体_GB2312" pitchFamily="49" charset="-122"/>
              </a:rPr>
              <a:t>      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2536" name="Rectangle 2"/>
          <p:cNvSpPr>
            <a:spLocks noChangeArrowheads="1"/>
          </p:cNvSpPr>
          <p:nvPr/>
        </p:nvSpPr>
        <p:spPr bwMode="auto">
          <a:xfrm>
            <a:off x="1703388" y="4641850"/>
            <a:ext cx="72675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2.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还可以怎样想？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2537" name="Rectangle 2"/>
          <p:cNvSpPr/>
          <p:nvPr/>
        </p:nvSpPr>
        <p:spPr>
          <a:xfrm>
            <a:off x="1703388" y="5002213"/>
            <a:ext cx="7921625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latin typeface="楷体_GB2312" pitchFamily="49" charset="-122"/>
              </a:rPr>
              <a:t>      </a:t>
            </a:r>
            <a:r>
              <a:rPr lang="en-US" altLang="zh-CN" sz="2000" b="1">
                <a:solidFill>
                  <a:schemeClr val="tx1"/>
                </a:solidFill>
              </a:rPr>
              <a:t>3.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这种方法谁读懂了？把</a:t>
            </a:r>
            <a:r>
              <a:rPr lang="en-US" altLang="zh-CN" sz="2000" b="1">
                <a:solidFill>
                  <a:schemeClr val="tx1"/>
                </a:solidFill>
              </a:rPr>
              <a:t>12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分成了哪两个数？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2559" name="Rectangle 31"/>
          <p:cNvSpPr/>
          <p:nvPr/>
        </p:nvSpPr>
        <p:spPr>
          <a:xfrm>
            <a:off x="2640013" y="2708275"/>
            <a:ext cx="2305050" cy="1008063"/>
          </a:xfrm>
          <a:prstGeom prst="rect">
            <a:avLst/>
          </a:prstGeom>
          <a:solidFill>
            <a:srgbClr val="FFF0E1"/>
          </a:solidFill>
          <a:ln w="1905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2560" name="Rectangle 2"/>
          <p:cNvSpPr/>
          <p:nvPr/>
        </p:nvSpPr>
        <p:spPr>
          <a:xfrm>
            <a:off x="2668588" y="2763838"/>
            <a:ext cx="2665412" cy="8636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6600"/>
                </a:solidFill>
                <a:latin typeface="楷体_GB2312" pitchFamily="49" charset="-122"/>
              </a:rPr>
              <a:t>预设</a:t>
            </a:r>
            <a:r>
              <a:rPr lang="en-US" altLang="zh-CN" sz="2000" b="1">
                <a:solidFill>
                  <a:srgbClr val="FF6600"/>
                </a:solidFill>
              </a:rPr>
              <a:t>1</a:t>
            </a:r>
            <a:r>
              <a:rPr lang="zh-CN" altLang="en-US" sz="2000" b="1" dirty="0">
                <a:solidFill>
                  <a:srgbClr val="FF6600"/>
                </a:solidFill>
                <a:latin typeface="楷体_GB2312" pitchFamily="49" charset="-122"/>
              </a:rPr>
              <a:t>：</a:t>
            </a:r>
            <a:br>
              <a:rPr lang="zh-CN" altLang="en-US" sz="2500" b="1" dirty="0">
                <a:solidFill>
                  <a:srgbClr val="000099"/>
                </a:solidFill>
                <a:latin typeface="楷体_GB2312" pitchFamily="49" charset="-122"/>
              </a:rPr>
            </a:br>
            <a:r>
              <a:rPr lang="en-US" altLang="zh-CN" sz="2000" b="1">
                <a:solidFill>
                  <a:schemeClr val="tx1"/>
                </a:solidFill>
                <a:ea typeface="Arial Unicode MS" pitchFamily="34" charset="-122"/>
              </a:rPr>
              <a:t>12</a:t>
            </a:r>
            <a:r>
              <a:rPr lang="zh-CN" altLang="zh-CN" sz="2000" b="1" dirty="0">
                <a:solidFill>
                  <a:schemeClr val="tx1"/>
                </a:solidFill>
              </a:rPr>
              <a:t>＋</a:t>
            </a:r>
            <a:r>
              <a:rPr lang="en-US" altLang="zh-CN" sz="2000" b="1">
                <a:solidFill>
                  <a:schemeClr val="tx1"/>
                </a:solidFill>
                <a:ea typeface="Arial Unicode MS" pitchFamily="34" charset="-122"/>
              </a:rPr>
              <a:t>12</a:t>
            </a:r>
            <a:r>
              <a:rPr lang="zh-CN" altLang="zh-CN" sz="2000" b="1" dirty="0">
                <a:solidFill>
                  <a:schemeClr val="tx1"/>
                </a:solidFill>
              </a:rPr>
              <a:t>＋</a:t>
            </a:r>
            <a:r>
              <a:rPr lang="en-US" altLang="zh-CN" sz="2000" b="1">
                <a:solidFill>
                  <a:schemeClr val="tx1"/>
                </a:solidFill>
                <a:ea typeface="Arial Unicode MS" pitchFamily="34" charset="-122"/>
              </a:rPr>
              <a:t>12</a:t>
            </a:r>
            <a:r>
              <a:rPr lang="zh-CN" altLang="zh-CN" sz="2000" b="1" dirty="0">
                <a:solidFill>
                  <a:schemeClr val="tx1"/>
                </a:solidFill>
              </a:rPr>
              <a:t>＝</a:t>
            </a:r>
            <a:r>
              <a:rPr lang="en-US" altLang="zh-CN" sz="2000" b="1">
                <a:solidFill>
                  <a:schemeClr val="tx1"/>
                </a:solidFill>
                <a:ea typeface="Arial Unicode MS" pitchFamily="34" charset="-122"/>
              </a:rPr>
              <a:t>36</a:t>
            </a:r>
            <a:endParaRPr lang="en-US" altLang="zh-CN" sz="2000" b="1">
              <a:solidFill>
                <a:schemeClr val="tx1"/>
              </a:solidFill>
              <a:ea typeface="Arial Unicode MS" pitchFamily="34" charset="-122"/>
            </a:endParaRPr>
          </a:p>
        </p:txBody>
      </p:sp>
      <p:sp>
        <p:nvSpPr>
          <p:cNvPr id="22572" name="Rectangle 44"/>
          <p:cNvSpPr/>
          <p:nvPr/>
        </p:nvSpPr>
        <p:spPr>
          <a:xfrm>
            <a:off x="7680325" y="2443163"/>
            <a:ext cx="2303463" cy="1655762"/>
          </a:xfrm>
          <a:prstGeom prst="rect">
            <a:avLst/>
          </a:prstGeom>
          <a:solidFill>
            <a:srgbClr val="FFF0E1"/>
          </a:solidFill>
          <a:ln w="19050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2573" name="Rectangle 2"/>
          <p:cNvSpPr/>
          <p:nvPr/>
        </p:nvSpPr>
        <p:spPr>
          <a:xfrm>
            <a:off x="7715250" y="2501900"/>
            <a:ext cx="2232025" cy="1454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6600"/>
                </a:solidFill>
                <a:latin typeface="楷体_GB2312" pitchFamily="49" charset="-122"/>
              </a:rPr>
              <a:t>预设</a:t>
            </a:r>
            <a:r>
              <a:rPr lang="en-US" altLang="zh-CN" sz="2000" b="1">
                <a:solidFill>
                  <a:srgbClr val="FF6600"/>
                </a:solidFill>
              </a:rPr>
              <a:t>2</a:t>
            </a:r>
            <a:r>
              <a:rPr lang="zh-CN" altLang="en-US" sz="2000" b="1" dirty="0">
                <a:solidFill>
                  <a:srgbClr val="FF6600"/>
                </a:solidFill>
                <a:latin typeface="楷体_GB2312" pitchFamily="49" charset="-122"/>
              </a:rPr>
              <a:t>：</a:t>
            </a:r>
            <a:br>
              <a:rPr lang="zh-CN" altLang="en-US" sz="2500" b="1" dirty="0">
                <a:solidFill>
                  <a:srgbClr val="0000FF"/>
                </a:solidFill>
                <a:latin typeface="楷体_GB2312" pitchFamily="49" charset="-122"/>
              </a:rPr>
            </a:br>
            <a:r>
              <a:rPr lang="en-US" altLang="zh-CN" sz="2000" b="1">
                <a:solidFill>
                  <a:schemeClr val="tx1"/>
                </a:solidFill>
                <a:ea typeface="Arial Unicode MS" pitchFamily="34" charset="-122"/>
              </a:rPr>
              <a:t>10</a:t>
            </a:r>
            <a:r>
              <a:rPr lang="en-US" altLang="zh-CN" sz="2000" b="1"/>
              <a:t>×</a:t>
            </a:r>
            <a:r>
              <a:rPr lang="en-US" altLang="zh-CN" sz="2000" b="1">
                <a:ea typeface="Arial Unicode MS" pitchFamily="34" charset="-122"/>
              </a:rPr>
              <a:t>3</a:t>
            </a:r>
            <a:r>
              <a:rPr lang="zh-CN" altLang="zh-CN" sz="2000" b="1" dirty="0">
                <a:solidFill>
                  <a:schemeClr val="tx1"/>
                </a:solidFill>
              </a:rPr>
              <a:t>＝</a:t>
            </a:r>
            <a:r>
              <a:rPr lang="en-US" altLang="zh-CN" sz="2000" b="1">
                <a:ea typeface="Arial Unicode MS" pitchFamily="34" charset="-122"/>
              </a:rPr>
              <a:t>30</a:t>
            </a:r>
            <a:br>
              <a:rPr lang="en-US" altLang="zh-CN" sz="2000" b="1">
                <a:ea typeface="Arial Unicode MS" pitchFamily="34" charset="-122"/>
              </a:rPr>
            </a:br>
            <a:r>
              <a:rPr lang="en-US" altLang="zh-CN" sz="2000" b="1">
                <a:ea typeface="Arial Unicode MS" pitchFamily="34" charset="-122"/>
              </a:rPr>
              <a:t>  2</a:t>
            </a:r>
            <a:r>
              <a:rPr lang="en-US" altLang="zh-CN" sz="2000" b="1"/>
              <a:t>×</a:t>
            </a:r>
            <a:r>
              <a:rPr lang="en-US" altLang="zh-CN" sz="2000" b="1">
                <a:ea typeface="Arial Unicode MS" pitchFamily="34" charset="-122"/>
              </a:rPr>
              <a:t>3</a:t>
            </a:r>
            <a:r>
              <a:rPr lang="zh-CN" altLang="zh-CN" sz="2000" b="1" dirty="0">
                <a:solidFill>
                  <a:schemeClr val="tx1"/>
                </a:solidFill>
              </a:rPr>
              <a:t>＝</a:t>
            </a:r>
            <a:r>
              <a:rPr lang="en-US" altLang="zh-CN" sz="2000" b="1">
                <a:ea typeface="Arial Unicode MS" pitchFamily="34" charset="-122"/>
              </a:rPr>
              <a:t>6</a:t>
            </a:r>
            <a:br>
              <a:rPr lang="en-US" altLang="zh-CN" sz="2000" b="1">
                <a:ea typeface="Arial Unicode MS" pitchFamily="34" charset="-122"/>
              </a:rPr>
            </a:br>
            <a:r>
              <a:rPr lang="en-US" altLang="zh-CN" sz="2000" b="1">
                <a:ea typeface="Arial Unicode MS" pitchFamily="34" charset="-122"/>
              </a:rPr>
              <a:t>30</a:t>
            </a:r>
            <a:r>
              <a:rPr lang="zh-CN" altLang="zh-CN" sz="2000" b="1" dirty="0">
                <a:solidFill>
                  <a:schemeClr val="tx1"/>
                </a:solidFill>
              </a:rPr>
              <a:t>＋</a:t>
            </a:r>
            <a:r>
              <a:rPr lang="en-US" altLang="zh-CN" sz="2000" b="1">
                <a:solidFill>
                  <a:schemeClr val="tx1"/>
                </a:solidFill>
                <a:ea typeface="Arial Unicode MS" pitchFamily="34" charset="-122"/>
              </a:rPr>
              <a:t>6</a:t>
            </a:r>
            <a:r>
              <a:rPr lang="zh-CN" altLang="zh-CN" sz="2000" b="1" dirty="0">
                <a:solidFill>
                  <a:schemeClr val="tx1"/>
                </a:solidFill>
              </a:rPr>
              <a:t>＝</a:t>
            </a:r>
            <a:r>
              <a:rPr lang="en-US" altLang="zh-CN" sz="2000" b="1">
                <a:solidFill>
                  <a:schemeClr val="tx1"/>
                </a:solidFill>
                <a:ea typeface="Arial Unicode MS" pitchFamily="34" charset="-122"/>
              </a:rPr>
              <a:t>36</a:t>
            </a:r>
            <a:endParaRPr lang="en-US" altLang="zh-CN" sz="2000" b="1">
              <a:solidFill>
                <a:schemeClr val="tx1"/>
              </a:solidFill>
              <a:ea typeface="Arial Unicode MS" pitchFamily="34" charset="-122"/>
            </a:endParaRPr>
          </a:p>
        </p:txBody>
      </p:sp>
      <p:sp>
        <p:nvSpPr>
          <p:cNvPr id="22574" name="Rectangle 2"/>
          <p:cNvSpPr>
            <a:spLocks noChangeArrowheads="1"/>
          </p:cNvSpPr>
          <p:nvPr/>
        </p:nvSpPr>
        <p:spPr bwMode="auto">
          <a:xfrm>
            <a:off x="7542213" y="5002213"/>
            <a:ext cx="280193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（把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12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分成了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10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和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2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）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2577" name="Rectangle 2"/>
          <p:cNvSpPr/>
          <p:nvPr/>
        </p:nvSpPr>
        <p:spPr>
          <a:xfrm>
            <a:off x="1703388" y="5338763"/>
            <a:ext cx="7267575" cy="485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812800" lvl="0" indent="-812800" eaLnBrk="1" hangingPunct="1"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latin typeface="楷体_GB2312" pitchFamily="49" charset="-122"/>
              </a:rPr>
              <a:t>       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结合图，请你思考每一步求的是什么。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5854" name="Rectangle 2"/>
          <p:cNvSpPr/>
          <p:nvPr/>
        </p:nvSpPr>
        <p:spPr>
          <a:xfrm>
            <a:off x="4440238" y="6307138"/>
            <a:ext cx="2735262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 </a:t>
            </a:r>
            <a:endParaRPr lang="zh-CN" altLang="en-US" sz="2000" b="1" dirty="0">
              <a:solidFill>
                <a:srgbClr val="0000CC"/>
              </a:solidFill>
              <a:latin typeface="楷体_GB2312" pitchFamily="49" charset="-122"/>
            </a:endParaRPr>
          </a:p>
        </p:txBody>
      </p:sp>
      <p:sp>
        <p:nvSpPr>
          <p:cNvPr id="35855" name="Rectangle 2"/>
          <p:cNvSpPr/>
          <p:nvPr/>
        </p:nvSpPr>
        <p:spPr>
          <a:xfrm>
            <a:off x="1703388" y="6307138"/>
            <a:ext cx="4608512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2000" b="1">
              <a:solidFill>
                <a:srgbClr val="0000CC"/>
              </a:solidFill>
              <a:latin typeface="楷体_GB2312" pitchFamily="49" charset="-122"/>
            </a:endParaRPr>
          </a:p>
        </p:txBody>
      </p:sp>
      <p:sp>
        <p:nvSpPr>
          <p:cNvPr id="22582" name="Rectangle 54"/>
          <p:cNvSpPr/>
          <p:nvPr/>
        </p:nvSpPr>
        <p:spPr>
          <a:xfrm>
            <a:off x="5384800" y="3979863"/>
            <a:ext cx="824865" cy="460375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10</a:t>
            </a:r>
            <a:r>
              <a:rPr lang="en-US" altLang="zh-CN" sz="2000" b="1"/>
              <a:t>×3</a:t>
            </a:r>
            <a:endParaRPr lang="zh-CN" altLang="en-US" sz="2000" b="1" dirty="0"/>
          </a:p>
        </p:txBody>
      </p:sp>
      <p:sp>
        <p:nvSpPr>
          <p:cNvPr id="22583" name="Rectangle 55"/>
          <p:cNvSpPr/>
          <p:nvPr/>
        </p:nvSpPr>
        <p:spPr>
          <a:xfrm>
            <a:off x="6415088" y="3979863"/>
            <a:ext cx="695960" cy="460375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2</a:t>
            </a:r>
            <a:r>
              <a:rPr lang="en-US" altLang="zh-CN" sz="2000" b="1"/>
              <a:t>×3</a:t>
            </a:r>
            <a:endParaRPr lang="zh-CN" altLang="en-US" sz="2000" b="1" dirty="0"/>
          </a:p>
        </p:txBody>
      </p:sp>
      <p:sp>
        <p:nvSpPr>
          <p:cNvPr id="35858" name="Rectangle 2"/>
          <p:cNvSpPr/>
          <p:nvPr/>
        </p:nvSpPr>
        <p:spPr>
          <a:xfrm>
            <a:off x="2855913" y="6091238"/>
            <a:ext cx="7345362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262255" lvl="0" indent="-262255" eaLnBrk="1" hangingPunct="1">
              <a:spcBef>
                <a:spcPct val="0"/>
              </a:spcBef>
              <a:buNone/>
            </a:pPr>
            <a:endParaRPr lang="zh-CN" altLang="en-US" sz="2000" b="1" dirty="0">
              <a:solidFill>
                <a:srgbClr val="0000CC"/>
              </a:solidFill>
              <a:latin typeface="楷体_GB2312" pitchFamily="49" charset="-122"/>
            </a:endParaRPr>
          </a:p>
        </p:txBody>
      </p:sp>
      <p:sp>
        <p:nvSpPr>
          <p:cNvPr id="22586" name="Rectangle 58"/>
          <p:cNvSpPr>
            <a:spLocks noChangeArrowheads="1"/>
          </p:cNvSpPr>
          <p:nvPr/>
        </p:nvSpPr>
        <p:spPr bwMode="auto">
          <a:xfrm>
            <a:off x="2682875" y="5673725"/>
            <a:ext cx="7805738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148205" indent="-2148205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2148205" marR="0" lvl="0" indent="-21482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（先求出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3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个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10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是多少，再求出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3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个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2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是多少，最后再把这两部分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2148205" marR="0" lvl="0" indent="-21482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合并起来就是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36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。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）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2588" name="Rectangle 2"/>
          <p:cNvSpPr>
            <a:spLocks noChangeArrowheads="1"/>
          </p:cNvSpPr>
          <p:nvPr/>
        </p:nvSpPr>
        <p:spPr bwMode="auto">
          <a:xfrm>
            <a:off x="1703388" y="6237288"/>
            <a:ext cx="81375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4.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谁的想法和他们的不一样，请你说一说你是怎样想的。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二、探究新知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35862" name="Rectangle 2"/>
          <p:cNvSpPr/>
          <p:nvPr/>
        </p:nvSpPr>
        <p:spPr>
          <a:xfrm>
            <a:off x="2063750" y="1557338"/>
            <a:ext cx="5905500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（二）自主探究，明确算法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6206" name="Group 62"/>
          <p:cNvGrpSpPr/>
          <p:nvPr/>
        </p:nvGrpSpPr>
        <p:grpSpPr>
          <a:xfrm>
            <a:off x="5322888" y="2201863"/>
            <a:ext cx="1979612" cy="1885950"/>
            <a:chOff x="2381" y="1344"/>
            <a:chExt cx="1247" cy="1188"/>
          </a:xfrm>
        </p:grpSpPr>
        <p:grpSp>
          <p:nvGrpSpPr>
            <p:cNvPr id="35864" name="Group 51"/>
            <p:cNvGrpSpPr/>
            <p:nvPr/>
          </p:nvGrpSpPr>
          <p:grpSpPr>
            <a:xfrm>
              <a:off x="2381" y="1344"/>
              <a:ext cx="1247" cy="1188"/>
              <a:chOff x="2381" y="1344"/>
              <a:chExt cx="1247" cy="1188"/>
            </a:xfrm>
          </p:grpSpPr>
          <p:sp>
            <p:nvSpPr>
              <p:cNvPr id="35865" name="AutoShape 35"/>
              <p:cNvSpPr/>
              <p:nvPr/>
            </p:nvSpPr>
            <p:spPr>
              <a:xfrm>
                <a:off x="2381" y="2160"/>
                <a:ext cx="1247" cy="372"/>
              </a:xfrm>
              <a:prstGeom prst="roundRect">
                <a:avLst>
                  <a:gd name="adj" fmla="val 16667"/>
                </a:avLst>
              </a:prstGeom>
              <a:noFill/>
              <a:ln w="12700" cap="flat" cmpd="sng">
                <a:solidFill>
                  <a:srgbClr val="3366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0"/>
                  </a:spcBef>
                  <a:buNone/>
                </a:pPr>
                <a:endParaRPr lang="zh-CN" altLang="en-US" sz="2000" b="1" dirty="0">
                  <a:solidFill>
                    <a:schemeClr val="tx1"/>
                  </a:solidFill>
                  <a:latin typeface="楷体_GB2312" pitchFamily="49" charset="-122"/>
                </a:endParaRPr>
              </a:p>
            </p:txBody>
          </p:sp>
          <p:sp>
            <p:nvSpPr>
              <p:cNvPr id="35866" name="AutoShape 38"/>
              <p:cNvSpPr/>
              <p:nvPr/>
            </p:nvSpPr>
            <p:spPr>
              <a:xfrm>
                <a:off x="2381" y="1752"/>
                <a:ext cx="1247" cy="372"/>
              </a:xfrm>
              <a:prstGeom prst="roundRect">
                <a:avLst>
                  <a:gd name="adj" fmla="val 16667"/>
                </a:avLst>
              </a:prstGeom>
              <a:noFill/>
              <a:ln w="12700" cap="flat" cmpd="sng">
                <a:solidFill>
                  <a:srgbClr val="3366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0"/>
                  </a:spcBef>
                  <a:buNone/>
                </a:pPr>
                <a:endParaRPr lang="zh-CN" altLang="en-US" sz="2000" b="1" dirty="0">
                  <a:solidFill>
                    <a:schemeClr val="tx1"/>
                  </a:solidFill>
                  <a:latin typeface="楷体_GB2312" pitchFamily="49" charset="-122"/>
                </a:endParaRPr>
              </a:p>
            </p:txBody>
          </p:sp>
          <p:sp>
            <p:nvSpPr>
              <p:cNvPr id="35867" name="AutoShape 41"/>
              <p:cNvSpPr/>
              <p:nvPr/>
            </p:nvSpPr>
            <p:spPr>
              <a:xfrm>
                <a:off x="2381" y="1344"/>
                <a:ext cx="1247" cy="372"/>
              </a:xfrm>
              <a:prstGeom prst="roundRect">
                <a:avLst>
                  <a:gd name="adj" fmla="val 16667"/>
                </a:avLst>
              </a:prstGeom>
              <a:noFill/>
              <a:ln w="12700" cap="flat" cmpd="sng">
                <a:solidFill>
                  <a:srgbClr val="3366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0"/>
                  </a:spcBef>
                  <a:buNone/>
                </a:pPr>
                <a:endParaRPr lang="zh-CN" altLang="en-US" sz="2000" b="1" dirty="0">
                  <a:solidFill>
                    <a:schemeClr val="tx1"/>
                  </a:solidFill>
                  <a:latin typeface="楷体_GB2312" pitchFamily="49" charset="-122"/>
                </a:endParaRPr>
              </a:p>
            </p:txBody>
          </p:sp>
        </p:grpSp>
        <p:grpSp>
          <p:nvGrpSpPr>
            <p:cNvPr id="35868" name="Group 55"/>
            <p:cNvGrpSpPr/>
            <p:nvPr/>
          </p:nvGrpSpPr>
          <p:grpSpPr>
            <a:xfrm>
              <a:off x="2562" y="1344"/>
              <a:ext cx="876" cy="1178"/>
              <a:chOff x="2562" y="1344"/>
              <a:chExt cx="876" cy="1178"/>
            </a:xfrm>
          </p:grpSpPr>
          <p:pic>
            <p:nvPicPr>
              <p:cNvPr id="35869" name="Picture 56" descr="55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562" y="1344"/>
                <a:ext cx="258" cy="36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5870" name="Picture 57" descr="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189" y="1350"/>
                <a:ext cx="249" cy="34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5871" name="Picture 58" descr="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189" y="1761"/>
                <a:ext cx="249" cy="34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5872" name="Picture 59" descr="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189" y="2169"/>
                <a:ext cx="249" cy="34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5873" name="Picture 60" descr="55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562" y="1752"/>
                <a:ext cx="258" cy="36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5874" name="Picture 61" descr="55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562" y="2160"/>
                <a:ext cx="258" cy="36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2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22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2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22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2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2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6" grpId="0" bldLvl="0" animBg="1"/>
      <p:bldP spid="22575" grpId="0" bldLvl="0" animBg="1"/>
      <p:bldP spid="22534" grpId="0"/>
      <p:bldP spid="22536" grpId="0"/>
      <p:bldP spid="22537" grpId="0"/>
      <p:bldP spid="22559" grpId="0" bldLvl="0" animBg="1"/>
      <p:bldP spid="22560" grpId="0"/>
      <p:bldP spid="22572" grpId="0" bldLvl="0" animBg="1"/>
      <p:bldP spid="22573" grpId="0"/>
      <p:bldP spid="22574" grpId="0"/>
      <p:bldP spid="22577" grpId="0"/>
      <p:bldP spid="22582" grpId="0"/>
      <p:bldP spid="22583" grpId="0"/>
      <p:bldP spid="22586" grpId="0"/>
      <p:bldP spid="225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2"/>
          <p:cNvSpPr/>
          <p:nvPr/>
        </p:nvSpPr>
        <p:spPr>
          <a:xfrm>
            <a:off x="2063750" y="1557338"/>
            <a:ext cx="5905500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（三）寻找共性，加深理解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7710" name="Rectangle 2"/>
          <p:cNvSpPr>
            <a:spLocks noChangeArrowheads="1"/>
          </p:cNvSpPr>
          <p:nvPr/>
        </p:nvSpPr>
        <p:spPr bwMode="auto">
          <a:xfrm>
            <a:off x="2208213" y="4281488"/>
            <a:ext cx="828198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问题：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1.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想一想，这道题该怎样算呢？说一说你的想法。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7712" name="Rectangle 2"/>
          <p:cNvSpPr>
            <a:spLocks noChangeArrowheads="1"/>
          </p:cNvSpPr>
          <p:nvPr/>
        </p:nvSpPr>
        <p:spPr bwMode="auto">
          <a:xfrm>
            <a:off x="2208213" y="4713288"/>
            <a:ext cx="828198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2.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这两道题又该怎样算呢？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7713" name="Rectangle 2"/>
          <p:cNvSpPr>
            <a:spLocks noChangeArrowheads="1"/>
          </p:cNvSpPr>
          <p:nvPr/>
        </p:nvSpPr>
        <p:spPr bwMode="auto">
          <a:xfrm>
            <a:off x="2208213" y="5145088"/>
            <a:ext cx="79216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3.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在计算这几道题的过程中，你发现了什么共同之处？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7720" name="Rectangle 72"/>
          <p:cNvSpPr/>
          <p:nvPr/>
        </p:nvSpPr>
        <p:spPr>
          <a:xfrm>
            <a:off x="3805238" y="2193925"/>
            <a:ext cx="1930400" cy="6451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000" b="1">
                <a:solidFill>
                  <a:schemeClr val="tx1"/>
                </a:solidFill>
                <a:ea typeface="Arial Unicode MS" pitchFamily="34" charset="-122"/>
              </a:rPr>
              <a:t>12</a:t>
            </a:r>
            <a:r>
              <a:rPr lang="zh-CN" altLang="zh-CN" sz="3000" b="1" dirty="0">
                <a:solidFill>
                  <a:schemeClr val="tx1"/>
                </a:solidFill>
              </a:rPr>
              <a:t>×</a:t>
            </a:r>
            <a:r>
              <a:rPr lang="en-US" altLang="zh-CN" sz="3000" b="1">
                <a:ea typeface="Arial Unicode MS" pitchFamily="34" charset="-122"/>
              </a:rPr>
              <a:t>4</a:t>
            </a:r>
            <a:r>
              <a:rPr lang="zh-CN" altLang="zh-CN" sz="3000" b="1" dirty="0">
                <a:solidFill>
                  <a:schemeClr val="tx1"/>
                </a:solidFill>
              </a:rPr>
              <a:t>＝</a:t>
            </a:r>
            <a:endParaRPr lang="zh-CN" altLang="en-US" sz="3000" b="1" dirty="0"/>
          </a:p>
        </p:txBody>
      </p:sp>
      <p:sp>
        <p:nvSpPr>
          <p:cNvPr id="27721" name="Rectangle 73"/>
          <p:cNvSpPr/>
          <p:nvPr/>
        </p:nvSpPr>
        <p:spPr>
          <a:xfrm>
            <a:off x="5187950" y="2193925"/>
            <a:ext cx="568960" cy="64516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000" b="1">
                <a:solidFill>
                  <a:srgbClr val="0000CC"/>
                </a:solidFill>
                <a:ea typeface="Arial Unicode MS" pitchFamily="34" charset="-122"/>
              </a:rPr>
              <a:t>48</a:t>
            </a:r>
            <a:endParaRPr lang="en-US" altLang="zh-CN" sz="3000" b="1">
              <a:solidFill>
                <a:srgbClr val="0000CC"/>
              </a:solidFill>
            </a:endParaRPr>
          </a:p>
        </p:txBody>
      </p:sp>
      <p:sp>
        <p:nvSpPr>
          <p:cNvPr id="27728" name="Rectangle 80"/>
          <p:cNvSpPr/>
          <p:nvPr/>
        </p:nvSpPr>
        <p:spPr>
          <a:xfrm>
            <a:off x="3805238" y="2770188"/>
            <a:ext cx="1930400" cy="6451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000" b="1">
                <a:solidFill>
                  <a:schemeClr val="tx1"/>
                </a:solidFill>
                <a:ea typeface="Arial Unicode MS" pitchFamily="34" charset="-122"/>
              </a:rPr>
              <a:t>21</a:t>
            </a:r>
            <a:r>
              <a:rPr lang="zh-CN" altLang="zh-CN" sz="3000" b="1" dirty="0">
                <a:solidFill>
                  <a:schemeClr val="tx1"/>
                </a:solidFill>
              </a:rPr>
              <a:t>×</a:t>
            </a:r>
            <a:r>
              <a:rPr lang="en-US" altLang="zh-CN" sz="3000" b="1">
                <a:ea typeface="Arial Unicode MS" pitchFamily="34" charset="-122"/>
              </a:rPr>
              <a:t>4</a:t>
            </a:r>
            <a:r>
              <a:rPr lang="zh-CN" altLang="zh-CN" sz="3000" b="1" dirty="0">
                <a:solidFill>
                  <a:schemeClr val="tx1"/>
                </a:solidFill>
              </a:rPr>
              <a:t>＝</a:t>
            </a:r>
            <a:endParaRPr lang="zh-CN" altLang="en-US" sz="3000" b="1" dirty="0"/>
          </a:p>
        </p:txBody>
      </p:sp>
      <p:sp>
        <p:nvSpPr>
          <p:cNvPr id="27729" name="Rectangle 81"/>
          <p:cNvSpPr/>
          <p:nvPr/>
        </p:nvSpPr>
        <p:spPr>
          <a:xfrm>
            <a:off x="5187950" y="2770188"/>
            <a:ext cx="568960" cy="64516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000" b="1">
                <a:solidFill>
                  <a:srgbClr val="0000CC"/>
                </a:solidFill>
                <a:ea typeface="Arial Unicode MS" pitchFamily="34" charset="-122"/>
              </a:rPr>
              <a:t>84</a:t>
            </a:r>
            <a:endParaRPr lang="en-US" altLang="zh-CN" sz="3000" b="1">
              <a:solidFill>
                <a:srgbClr val="0000CC"/>
              </a:solidFill>
            </a:endParaRPr>
          </a:p>
        </p:txBody>
      </p:sp>
      <p:sp>
        <p:nvSpPr>
          <p:cNvPr id="27730" name="Rectangle 82"/>
          <p:cNvSpPr/>
          <p:nvPr/>
        </p:nvSpPr>
        <p:spPr>
          <a:xfrm>
            <a:off x="3805238" y="3348038"/>
            <a:ext cx="1930400" cy="6451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000" b="1">
                <a:solidFill>
                  <a:schemeClr val="tx1"/>
                </a:solidFill>
                <a:ea typeface="Arial Unicode MS" pitchFamily="34" charset="-122"/>
              </a:rPr>
              <a:t>23</a:t>
            </a:r>
            <a:r>
              <a:rPr lang="zh-CN" altLang="zh-CN" sz="3000" b="1" dirty="0">
                <a:solidFill>
                  <a:schemeClr val="tx1"/>
                </a:solidFill>
              </a:rPr>
              <a:t>×</a:t>
            </a:r>
            <a:r>
              <a:rPr lang="en-US" altLang="zh-CN" sz="3000" b="1">
                <a:ea typeface="Arial Unicode MS" pitchFamily="34" charset="-122"/>
              </a:rPr>
              <a:t>2</a:t>
            </a:r>
            <a:r>
              <a:rPr lang="zh-CN" altLang="zh-CN" sz="3000" b="1" dirty="0">
                <a:solidFill>
                  <a:schemeClr val="tx1"/>
                </a:solidFill>
              </a:rPr>
              <a:t>＝</a:t>
            </a:r>
            <a:endParaRPr lang="zh-CN" altLang="en-US" sz="3000" b="1" dirty="0"/>
          </a:p>
        </p:txBody>
      </p:sp>
      <p:sp>
        <p:nvSpPr>
          <p:cNvPr id="27731" name="Rectangle 83"/>
          <p:cNvSpPr/>
          <p:nvPr/>
        </p:nvSpPr>
        <p:spPr>
          <a:xfrm>
            <a:off x="5187950" y="3348038"/>
            <a:ext cx="568960" cy="64516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000" b="1">
                <a:solidFill>
                  <a:srgbClr val="0000CC"/>
                </a:solidFill>
                <a:ea typeface="Arial Unicode MS" pitchFamily="34" charset="-122"/>
              </a:rPr>
              <a:t>46</a:t>
            </a:r>
            <a:endParaRPr lang="en-US" altLang="zh-CN" sz="3000" b="1">
              <a:solidFill>
                <a:srgbClr val="0000CC"/>
              </a:solidFill>
            </a:endParaRPr>
          </a:p>
        </p:txBody>
      </p:sp>
      <p:sp>
        <p:nvSpPr>
          <p:cNvPr id="27732" name="Rectangle 2"/>
          <p:cNvSpPr/>
          <p:nvPr/>
        </p:nvSpPr>
        <p:spPr>
          <a:xfrm>
            <a:off x="2208213" y="5791200"/>
            <a:ext cx="8281987" cy="7477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小结：</a:t>
            </a:r>
            <a:r>
              <a:rPr lang="zh-CN" altLang="en-US" sz="2000" b="1" dirty="0">
                <a:solidFill>
                  <a:schemeClr val="tx1"/>
                </a:solidFill>
              </a:rPr>
              <a:t>虽然我们的方法不同，但都用到了以前学习的知识，看来</a:t>
            </a:r>
            <a:endParaRPr lang="en-US" altLang="zh-CN" sz="2000" b="1">
              <a:solidFill>
                <a:schemeClr val="tx1"/>
              </a:solidFill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           </a:t>
            </a:r>
            <a:r>
              <a:rPr lang="en-US" altLang="zh-CN" sz="500" b="1">
                <a:solidFill>
                  <a:schemeClr val="tx1"/>
                </a:solidFill>
              </a:rPr>
              <a:t> </a:t>
            </a:r>
            <a:r>
              <a:rPr lang="zh-CN" altLang="en-US" sz="2000" b="1" dirty="0">
                <a:solidFill>
                  <a:schemeClr val="tx1"/>
                </a:solidFill>
              </a:rPr>
              <a:t>可以用以前的知识帮我们解决一些新问题。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eaLnBrk="0" hangingPunct="0"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二、探究新知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10" grpId="0"/>
      <p:bldP spid="27712" grpId="0"/>
      <p:bldP spid="27713" grpId="0"/>
      <p:bldP spid="27720" grpId="0"/>
      <p:bldP spid="27721" grpId="0"/>
      <p:bldP spid="27728" grpId="0"/>
      <p:bldP spid="27729" grpId="0"/>
      <p:bldP spid="27730" grpId="0"/>
      <p:bldP spid="27731" grpId="0"/>
      <p:bldP spid="277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三、巩固练习，拓展提高</a:t>
            </a:r>
            <a:endParaRPr kumimoji="0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613" name="Rectangle 2"/>
          <p:cNvSpPr/>
          <p:nvPr/>
        </p:nvSpPr>
        <p:spPr>
          <a:xfrm>
            <a:off x="3143250" y="5110163"/>
            <a:ext cx="6264275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问题：（</a:t>
            </a:r>
            <a:r>
              <a:rPr lang="en-US" altLang="zh-CN" sz="2000" b="1">
                <a:solidFill>
                  <a:schemeClr val="tx1"/>
                </a:solidFill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</a:rPr>
              <a:t>）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仔细观察这幅图，你知道了什么？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5614" name="Rectangle 2"/>
          <p:cNvSpPr/>
          <p:nvPr/>
        </p:nvSpPr>
        <p:spPr>
          <a:xfrm>
            <a:off x="3916363" y="5541963"/>
            <a:ext cx="5851525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</a:rPr>
              <a:t>（</a:t>
            </a:r>
            <a:r>
              <a:rPr lang="en-US" altLang="zh-CN" sz="2000" b="1">
                <a:solidFill>
                  <a:schemeClr val="tx1"/>
                </a:solidFill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</a:rPr>
              <a:t>）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怎样解决这个问题？谁来列个算式？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2" name="Group 31"/>
          <p:cNvGrpSpPr/>
          <p:nvPr/>
        </p:nvGrpSpPr>
        <p:grpSpPr>
          <a:xfrm>
            <a:off x="2990850" y="4292600"/>
            <a:ext cx="6840538" cy="655638"/>
            <a:chOff x="975" y="2477"/>
            <a:chExt cx="3755" cy="545"/>
          </a:xfrm>
        </p:grpSpPr>
        <p:sp>
          <p:nvSpPr>
            <p:cNvPr id="37894" name="Rectangle 28"/>
            <p:cNvSpPr/>
            <p:nvPr/>
          </p:nvSpPr>
          <p:spPr>
            <a:xfrm>
              <a:off x="975" y="2477"/>
              <a:ext cx="3755" cy="54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sp>
          <p:nvSpPr>
            <p:cNvPr id="37895" name="Rectangle 29"/>
            <p:cNvSpPr/>
            <p:nvPr/>
          </p:nvSpPr>
          <p:spPr>
            <a:xfrm>
              <a:off x="1069" y="2528"/>
              <a:ext cx="3625" cy="475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600" b="1">
                  <a:solidFill>
                    <a:schemeClr val="tx1"/>
                  </a:solidFill>
                  <a:ea typeface="Arial Unicode MS" pitchFamily="34" charset="-122"/>
                </a:rPr>
                <a:t>2</a:t>
              </a:r>
              <a:r>
                <a:rPr lang="zh-CN" altLang="zh-CN" sz="2600" b="1" dirty="0">
                  <a:solidFill>
                    <a:schemeClr val="tx1"/>
                  </a:solidFill>
                  <a:latin typeface="楷体_GB2312" pitchFamily="49" charset="-122"/>
                </a:rPr>
                <a:t>×</a:t>
              </a:r>
              <a:r>
                <a:rPr lang="en-US" altLang="zh-CN" sz="2600" b="1">
                  <a:solidFill>
                    <a:schemeClr val="tx1"/>
                  </a:solidFill>
                  <a:ea typeface="Arial Unicode MS" pitchFamily="34" charset="-122"/>
                </a:rPr>
                <a:t>24</a:t>
              </a:r>
              <a:r>
                <a:rPr lang="zh-CN" altLang="zh-CN" sz="2600" b="1" dirty="0">
                  <a:solidFill>
                    <a:schemeClr val="tx1"/>
                  </a:solidFill>
                  <a:latin typeface="楷体_GB2312" pitchFamily="49" charset="-122"/>
                </a:rPr>
                <a:t>＝</a:t>
              </a:r>
              <a:r>
                <a:rPr lang="en-US" altLang="zh-CN" sz="2600" b="1">
                  <a:solidFill>
                    <a:schemeClr val="tx1"/>
                  </a:solidFill>
                  <a:ea typeface="Arial Unicode MS" pitchFamily="34" charset="-122"/>
                </a:rPr>
                <a:t>48</a:t>
              </a:r>
              <a:r>
                <a:rPr lang="zh-CN" altLang="en-US" sz="2600" b="1" dirty="0">
                  <a:solidFill>
                    <a:schemeClr val="tx1"/>
                  </a:solidFill>
                  <a:latin typeface="楷体_GB2312" pitchFamily="49" charset="-122"/>
                </a:rPr>
                <a:t>（元）或</a:t>
              </a:r>
              <a:r>
                <a:rPr lang="en-US" altLang="zh-CN" sz="2600" b="1">
                  <a:solidFill>
                    <a:schemeClr val="tx1"/>
                  </a:solidFill>
                  <a:ea typeface="Arial Unicode MS" pitchFamily="34" charset="-122"/>
                </a:rPr>
                <a:t>24</a:t>
              </a:r>
              <a:r>
                <a:rPr lang="zh-CN" altLang="zh-CN" sz="2600" b="1" dirty="0">
                  <a:solidFill>
                    <a:schemeClr val="tx1"/>
                  </a:solidFill>
                  <a:latin typeface="楷体_GB2312" pitchFamily="49" charset="-122"/>
                </a:rPr>
                <a:t>×</a:t>
              </a:r>
              <a:r>
                <a:rPr lang="en-US" altLang="zh-CN" sz="2600" b="1">
                  <a:solidFill>
                    <a:schemeClr val="tx1"/>
                  </a:solidFill>
                  <a:ea typeface="Arial Unicode MS" pitchFamily="34" charset="-122"/>
                </a:rPr>
                <a:t>2</a:t>
              </a:r>
              <a:r>
                <a:rPr lang="zh-CN" altLang="zh-CN" sz="2600" b="1" dirty="0">
                  <a:solidFill>
                    <a:schemeClr val="tx1"/>
                  </a:solidFill>
                  <a:latin typeface="楷体_GB2312" pitchFamily="49" charset="-122"/>
                </a:rPr>
                <a:t>＝</a:t>
              </a:r>
              <a:r>
                <a:rPr lang="en-US" altLang="zh-CN" sz="2600" b="1">
                  <a:solidFill>
                    <a:schemeClr val="tx1"/>
                  </a:solidFill>
                  <a:ea typeface="Arial Unicode MS" pitchFamily="34" charset="-122"/>
                </a:rPr>
                <a:t>48</a:t>
              </a:r>
              <a:r>
                <a:rPr lang="zh-CN" altLang="en-US" sz="2600" b="1" dirty="0">
                  <a:solidFill>
                    <a:schemeClr val="tx1"/>
                  </a:solidFill>
                  <a:latin typeface="楷体_GB2312" pitchFamily="49" charset="-122"/>
                </a:rPr>
                <a:t>（元）</a:t>
              </a:r>
              <a:endParaRPr lang="zh-CN" altLang="en-US" sz="26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</p:grpSp>
      <p:sp>
        <p:nvSpPr>
          <p:cNvPr id="25630" name="Rectangle 2"/>
          <p:cNvSpPr/>
          <p:nvPr/>
        </p:nvSpPr>
        <p:spPr>
          <a:xfrm>
            <a:off x="3916363" y="5973763"/>
            <a:ext cx="5851525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</a:rPr>
              <a:t>（</a:t>
            </a:r>
            <a:r>
              <a:rPr lang="en-US" altLang="zh-CN" sz="2000" b="1">
                <a:solidFill>
                  <a:schemeClr val="tx1"/>
                </a:solidFill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</a:rPr>
              <a:t>）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说一说你是怎样算的。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7897" name="TextBox 4"/>
          <p:cNvSpPr txBox="1"/>
          <p:nvPr/>
        </p:nvSpPr>
        <p:spPr>
          <a:xfrm>
            <a:off x="2243138" y="1619250"/>
            <a:ext cx="438785" cy="5708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chemeClr val="tx1"/>
                </a:solidFill>
              </a:rPr>
              <a:t>1.</a:t>
            </a:r>
            <a:endParaRPr lang="zh-CN" altLang="en-US" sz="2600" b="1" dirty="0">
              <a:solidFill>
                <a:schemeClr val="tx1"/>
              </a:solidFill>
            </a:endParaRPr>
          </a:p>
        </p:txBody>
      </p:sp>
      <p:grpSp>
        <p:nvGrpSpPr>
          <p:cNvPr id="37898" name="Group 19"/>
          <p:cNvGrpSpPr/>
          <p:nvPr/>
        </p:nvGrpSpPr>
        <p:grpSpPr>
          <a:xfrm>
            <a:off x="3128963" y="1700213"/>
            <a:ext cx="5630862" cy="2606675"/>
            <a:chOff x="1011" y="1071"/>
            <a:chExt cx="3547" cy="1642"/>
          </a:xfrm>
        </p:grpSpPr>
        <p:pic>
          <p:nvPicPr>
            <p:cNvPr id="37899" name="Picture 13" descr="9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20" y="1071"/>
              <a:ext cx="2809" cy="137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37900" name="Group 18"/>
            <p:cNvGrpSpPr/>
            <p:nvPr/>
          </p:nvGrpSpPr>
          <p:grpSpPr>
            <a:xfrm>
              <a:off x="1011" y="2351"/>
              <a:ext cx="3547" cy="362"/>
              <a:chOff x="1047" y="2238"/>
              <a:chExt cx="3547" cy="362"/>
            </a:xfrm>
          </p:grpSpPr>
          <p:sp>
            <p:nvSpPr>
              <p:cNvPr id="37901" name="Text Box 14"/>
              <p:cNvSpPr txBox="1"/>
              <p:nvPr/>
            </p:nvSpPr>
            <p:spPr>
              <a:xfrm>
                <a:off x="1047" y="2253"/>
                <a:ext cx="3547" cy="29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400" dirty="0">
                    <a:latin typeface="Arial" panose="020B0604020202020204" pitchFamily="34" charset="0"/>
                  </a:rPr>
                  <a:t>买</a:t>
                </a:r>
                <a:r>
                  <a:rPr lang="en-US" altLang="zh-CN" sz="2400">
                    <a:latin typeface="Arial" panose="020B0604020202020204" pitchFamily="34" charset="0"/>
                  </a:rPr>
                  <a:t>24</a:t>
                </a:r>
                <a:r>
                  <a:rPr lang="zh-CN" altLang="en-US" sz="2400" dirty="0">
                    <a:latin typeface="Arial" panose="020B0604020202020204" pitchFamily="34" charset="0"/>
                  </a:rPr>
                  <a:t>瓶       需要多少钱？</a:t>
                </a:r>
                <a:endParaRPr lang="zh-CN" altLang="en-US" sz="2400" dirty="0">
                  <a:latin typeface="Arial" panose="020B0604020202020204" pitchFamily="34" charset="0"/>
                </a:endParaRPr>
              </a:p>
            </p:txBody>
          </p:sp>
          <p:pic>
            <p:nvPicPr>
              <p:cNvPr id="37902" name="Picture 15" descr="9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46" y="2238"/>
                <a:ext cx="316" cy="36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/>
      <p:bldP spid="25614" grpId="0"/>
      <p:bldP spid="256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三、巩固练习，拓展提高</a:t>
            </a:r>
            <a:endParaRPr kumimoji="0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915" name="Rectangle 2"/>
          <p:cNvSpPr/>
          <p:nvPr/>
        </p:nvSpPr>
        <p:spPr>
          <a:xfrm>
            <a:off x="2649538" y="1619250"/>
            <a:ext cx="7561262" cy="1017588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600" b="1" dirty="0">
                <a:solidFill>
                  <a:schemeClr val="tx1"/>
                </a:solidFill>
              </a:rPr>
              <a:t>管乐团有男生</a:t>
            </a:r>
            <a:r>
              <a:rPr lang="en-US" altLang="zh-CN" sz="2600" b="1">
                <a:solidFill>
                  <a:schemeClr val="tx1"/>
                </a:solidFill>
              </a:rPr>
              <a:t>32</a:t>
            </a:r>
            <a:r>
              <a:rPr lang="zh-CN" altLang="en-US" sz="2600" b="1" dirty="0">
                <a:solidFill>
                  <a:schemeClr val="tx1"/>
                </a:solidFill>
              </a:rPr>
              <a:t>人，女生的人数是男生的</a:t>
            </a:r>
            <a:r>
              <a:rPr lang="en-US" altLang="zh-CN" sz="2600" b="1">
                <a:solidFill>
                  <a:schemeClr val="tx1"/>
                </a:solidFill>
              </a:rPr>
              <a:t>3</a:t>
            </a:r>
            <a:r>
              <a:rPr lang="zh-CN" altLang="en-US" sz="2600" b="1" dirty="0">
                <a:solidFill>
                  <a:schemeClr val="tx1"/>
                </a:solidFill>
              </a:rPr>
              <a:t>倍，</a:t>
            </a:r>
            <a:endParaRPr lang="en-US" altLang="zh-CN" sz="2600" b="1">
              <a:solidFill>
                <a:schemeClr val="tx1"/>
              </a:solidFill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600" b="1" dirty="0">
                <a:solidFill>
                  <a:schemeClr val="tx1"/>
                </a:solidFill>
              </a:rPr>
              <a:t>女生有多少人？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8720" name="Rectangle 2"/>
          <p:cNvSpPr/>
          <p:nvPr/>
        </p:nvSpPr>
        <p:spPr>
          <a:xfrm>
            <a:off x="2638425" y="3957638"/>
            <a:ext cx="7267575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问题：（</a:t>
            </a:r>
            <a:r>
              <a:rPr lang="en-US" altLang="zh-CN" sz="2000" b="1">
                <a:solidFill>
                  <a:schemeClr val="tx1"/>
                </a:solidFill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</a:rPr>
              <a:t>）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谁来读一读这道题？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8721" name="Rectangle 2"/>
          <p:cNvSpPr>
            <a:spLocks noChangeArrowheads="1"/>
          </p:cNvSpPr>
          <p:nvPr/>
        </p:nvSpPr>
        <p:spPr bwMode="auto">
          <a:xfrm>
            <a:off x="2638425" y="4389438"/>
            <a:ext cx="72675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（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2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）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你知道了什么？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8722" name="Rectangle 2"/>
          <p:cNvSpPr>
            <a:spLocks noChangeArrowheads="1"/>
          </p:cNvSpPr>
          <p:nvPr/>
        </p:nvSpPr>
        <p:spPr bwMode="auto">
          <a:xfrm>
            <a:off x="2638425" y="5253038"/>
            <a:ext cx="72675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（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4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）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要想解决这个问题？谁来列个算式？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8723" name="Rectangle 2"/>
          <p:cNvSpPr>
            <a:spLocks noChangeArrowheads="1"/>
          </p:cNvSpPr>
          <p:nvPr/>
        </p:nvSpPr>
        <p:spPr bwMode="auto">
          <a:xfrm>
            <a:off x="2638425" y="5721350"/>
            <a:ext cx="65595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（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）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说一说你是怎样算的。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8726" name="Rectangle 2"/>
          <p:cNvSpPr/>
          <p:nvPr/>
        </p:nvSpPr>
        <p:spPr>
          <a:xfrm>
            <a:off x="2638425" y="4821238"/>
            <a:ext cx="7267575" cy="5762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  <a:latin typeface="楷体_GB2312" pitchFamily="49" charset="-122"/>
              </a:rPr>
              <a:t>     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（</a:t>
            </a:r>
            <a:r>
              <a:rPr lang="en-US" altLang="zh-CN" sz="2000" b="1">
                <a:solidFill>
                  <a:schemeClr val="tx1"/>
                </a:solidFill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</a:rPr>
              <a:t>）</a:t>
            </a:r>
            <a:r>
              <a:rPr lang="zh-CN" altLang="en-US" sz="2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女生的人数是男生的</a:t>
            </a:r>
            <a:r>
              <a:rPr lang="en-US" altLang="zh-CN" sz="2000" b="1">
                <a:solidFill>
                  <a:schemeClr val="tx1"/>
                </a:solidFill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倍”你是怎样理解的？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8921" name="TextBox 11"/>
          <p:cNvSpPr txBox="1"/>
          <p:nvPr/>
        </p:nvSpPr>
        <p:spPr>
          <a:xfrm>
            <a:off x="2243138" y="1619250"/>
            <a:ext cx="438785" cy="5708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chemeClr val="tx1"/>
                </a:solidFill>
              </a:rPr>
              <a:t>2.</a:t>
            </a:r>
            <a:endParaRPr lang="zh-CN" altLang="en-US" sz="2600" b="1" dirty="0">
              <a:solidFill>
                <a:schemeClr val="tx1"/>
              </a:solidFill>
            </a:endParaRPr>
          </a:p>
        </p:txBody>
      </p:sp>
      <p:sp>
        <p:nvSpPr>
          <p:cNvPr id="9230" name="Text Box 14"/>
          <p:cNvSpPr txBox="1"/>
          <p:nvPr/>
        </p:nvSpPr>
        <p:spPr>
          <a:xfrm>
            <a:off x="2682875" y="2852738"/>
            <a:ext cx="6553200" cy="647700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pPr>
              <a:spcBef>
                <a:spcPct val="50000"/>
              </a:spcBef>
            </a:pPr>
            <a:r>
              <a:rPr lang="en-US" altLang="zh-CN" sz="2800">
                <a:latin typeface="Arial" panose="020B0604020202020204" pitchFamily="34" charset="0"/>
              </a:rPr>
              <a:t>32×3</a:t>
            </a:r>
            <a:r>
              <a:rPr lang="zh-CN" altLang="en-US" sz="2800" dirty="0">
                <a:latin typeface="Arial" panose="020B0604020202020204" pitchFamily="34" charset="0"/>
              </a:rPr>
              <a:t>＝</a:t>
            </a:r>
            <a:r>
              <a:rPr lang="en-US" altLang="zh-CN" sz="2800">
                <a:latin typeface="Arial" panose="020B0604020202020204" pitchFamily="34" charset="0"/>
              </a:rPr>
              <a:t>96</a:t>
            </a:r>
            <a:r>
              <a:rPr lang="zh-CN" altLang="en-US" sz="2800" dirty="0">
                <a:latin typeface="Arial" panose="020B0604020202020204" pitchFamily="34" charset="0"/>
              </a:rPr>
              <a:t>（人）或</a:t>
            </a:r>
            <a:r>
              <a:rPr lang="en-US" altLang="zh-CN" sz="2800">
                <a:latin typeface="Arial" panose="020B0604020202020204" pitchFamily="34" charset="0"/>
              </a:rPr>
              <a:t>3×32</a:t>
            </a:r>
            <a:r>
              <a:rPr lang="zh-CN" altLang="en-US" sz="2800" dirty="0">
                <a:latin typeface="Arial" panose="020B0604020202020204" pitchFamily="34" charset="0"/>
              </a:rPr>
              <a:t>＝</a:t>
            </a:r>
            <a:r>
              <a:rPr lang="en-US" altLang="zh-CN" sz="2800">
                <a:latin typeface="Arial" panose="020B0604020202020204" pitchFamily="34" charset="0"/>
              </a:rPr>
              <a:t>96</a:t>
            </a:r>
            <a:r>
              <a:rPr lang="zh-CN" altLang="en-US" sz="2800" dirty="0">
                <a:latin typeface="Arial" panose="020B0604020202020204" pitchFamily="34" charset="0"/>
              </a:rPr>
              <a:t>（人）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20" grpId="0"/>
      <p:bldP spid="28721" grpId="0"/>
      <p:bldP spid="28722" grpId="0"/>
      <p:bldP spid="28723" grpId="0"/>
      <p:bldP spid="28726" grpId="0"/>
      <p:bldP spid="92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四、布置作业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2357438" y="2314575"/>
            <a:ext cx="8039100" cy="1498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作业：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58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页练习十二，第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4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题、第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第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59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页练习十二，第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7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题、第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9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1077</Words>
  <Application>WPS 演示</Application>
  <PresentationFormat>宽屏</PresentationFormat>
  <Paragraphs>148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楷体_GB2312</vt:lpstr>
      <vt:lpstr>Arial Unicode MS</vt:lpstr>
      <vt:lpstr>新宋体</vt:lpstr>
      <vt:lpstr>Office 主题</vt:lpstr>
      <vt:lpstr>PowerPoint 演示文稿</vt:lpstr>
      <vt:lpstr>一、复习导入</vt:lpstr>
      <vt:lpstr>PowerPoint 演示文稿</vt:lpstr>
      <vt:lpstr>PowerPoint 演示文稿</vt:lpstr>
      <vt:lpstr>PowerPoint 演示文稿</vt:lpstr>
      <vt:lpstr>三、巩固练习，拓展提高</vt:lpstr>
      <vt:lpstr>三、巩固练习，拓展提高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2018-09-07T07:05:00Z</dcterms:created>
  <dcterms:modified xsi:type="dcterms:W3CDTF">2018-09-07T07:05:44Z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